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9" r:id="rId4"/>
    <p:sldId id="260" r:id="rId5"/>
    <p:sldId id="261" r:id="rId6"/>
    <p:sldId id="262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55B3"/>
    <a:srgbClr val="765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6925" autoAdjust="0"/>
  </p:normalViewPr>
  <p:slideViewPr>
    <p:cSldViewPr snapToGrid="0">
      <p:cViewPr varScale="1">
        <p:scale>
          <a:sx n="74" d="100"/>
          <a:sy n="74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E5958-37BF-4B93-8FEF-082B6BC283E5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4CF4-8168-4CED-91B8-CD1BBAC721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4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F4-8168-4CED-91B8-CD1BBAC7215F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73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F4-8168-4CED-91B8-CD1BBAC7215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952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F4-8168-4CED-91B8-CD1BBAC7215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09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F4-8168-4CED-91B8-CD1BBAC7215F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58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F4-8168-4CED-91B8-CD1BBAC7215F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59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C5AED4-FA1D-4C73-B93B-6E5C50F1C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3117E59-BCA6-423F-8FD6-238CCB196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49BCE3E-E016-4852-89E2-3CB3D69B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69E0D7B-BAD5-4138-8EC7-AAF1997C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9C1C655-BECF-4D00-8570-41BC1334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56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E4C1F3-835B-4B07-825C-22A0871C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A4038CB5-D07B-46C8-A8F8-8FD4E9095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F6997DC-7450-45A9-AF14-5DE62533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5FDE57C-723C-48A7-A87A-836873AC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F8041AC2-207A-49F3-963E-3F1BFA0D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289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D9CAAA85-693C-4289-9713-D59C27915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7D0E8934-93AA-4ADF-9C12-1950AAE1D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719A0AE-6188-4DC5-9E07-0CA239C9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812D1EE-BB1B-49B0-8ADE-A0503F4C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0E8AD8B-59A7-428C-8994-75F74FE4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34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5EA7BF-4F67-4FEC-87CA-4B73679F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E788C82-5212-479A-AB8A-0E53E6CD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C70ED8D-0DDE-4A34-9413-CD9653F6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5AEA119-49F4-4227-8B69-C1DB4378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B1A8F12-B2CC-4780-8E1A-82A420D8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55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B94675-931D-46E7-AEC6-56958BEE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973D0758-2A83-4F92-91FF-119AECD0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8399530-607C-4709-83E8-A00999FD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A5A6DEC-DE2E-45AC-BFAE-27501F4A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E51E0F4-D64A-464B-9161-14F2792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5DA331-0F68-49ED-BFEC-0CC3AEB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E62E60A-950B-4430-A5C8-19FDD131D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131BB2FF-4BBB-413A-9D67-0FEC8A0E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31935EEB-A963-4DF8-9E22-2FE0C046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82949677-F66A-4EDA-9CCC-3545A94E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9BD8B81-4703-49EB-B2EA-6DBD6380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B79E51-FACD-4EB4-8D66-344C32B7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2F19490D-1EA1-4170-B6AF-9089335D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B32932C0-3DE1-4CDF-9016-441731ED2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F9B75BC5-AC72-4127-BC89-F33E1433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F4101617-4421-4B81-BE7E-ABC4DC21C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8D526A3B-620F-466E-A28B-F9015DAC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C4C0921E-3853-4E88-9EA6-5E5AEF40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55CBB229-00C8-41E0-BBAC-CE8693EA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39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010D93-EEAF-4B83-A716-6328B0FB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35BC65AB-7E44-40E5-B5A9-1DFDE278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191C8D07-E10B-4CD6-8D90-3FDF3F37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2108C596-AC5C-4C06-93D8-EFCA26BF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04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0093758B-E18D-4EEF-BA26-EDD9BAD8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3316716B-C787-4AA1-AD1D-252B7933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13DAB4AF-CDA6-44F8-8D56-A84A9CF5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57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2496B4-51E9-4B7D-8931-29D111A2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8D7CA5F-827F-43C7-B0AA-A9DEE446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1DA8DCFB-D5BF-459F-9C57-FC263191F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F2A22911-A183-42D9-B69E-2582FDC0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8414821B-988F-4C02-9FE7-FD877E04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548A11F-8024-40DD-9449-1351BA2C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44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5AED27-C43C-4976-B733-FAF6B981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29CF3FFF-08E9-4072-AEB9-7A67EB40E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ADE71476-4F4D-47E2-B008-F5A971D9C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07A2761-4AB4-4C82-902E-6F2F3992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8D2373D1-899A-49D5-8D12-7A11170E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3703828-435E-447B-BE26-FD52061E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1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18E995DC-55F5-4D6C-913B-2532148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DE3461D0-A28B-4055-8629-0EF8C80E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9609EBD-84A1-475F-995E-25B54C527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5440-0479-448E-817B-29E17FF85B3D}" type="datetimeFigureOut">
              <a:rPr lang="sk-SK" smtClean="0"/>
              <a:t>11.12.2017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83BC8C20-9A9A-4B2D-BAFE-8C87B95A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48A4125-D055-423E-A332-FAA6405C2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5EDC-A71B-432B-97C6-6B30D4F118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92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0.png"/><Relationship Id="rId18" Type="http://schemas.openxmlformats.org/officeDocument/2006/relationships/image" Target="../media/image31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5.sv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nútri, monitor, stôl&#10;&#10;Popis vygenerovaný s vysokou spoľahlivosťou">
            <a:extLst>
              <a:ext uri="{FF2B5EF4-FFF2-40B4-BE49-F238E27FC236}">
                <a16:creationId xmlns:a16="http://schemas.microsoft.com/office/drawing/2014/main" xmlns="" id="{31351FB7-1756-4AA3-99AD-7FBA83F41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571C69-7760-4006-8D2D-159C27657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871"/>
            <a:ext cx="9144000" cy="1818323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Experimenty s mobilnými technológiami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AA68FB56-BA0D-4468-A081-DD4DC3C5CD96}"/>
              </a:ext>
            </a:extLst>
          </p:cNvPr>
          <p:cNvSpPr txBox="1"/>
          <p:nvPr/>
        </p:nvSpPr>
        <p:spPr>
          <a:xfrm>
            <a:off x="9649447" y="5736886"/>
            <a:ext cx="417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Jakub </a:t>
            </a:r>
            <a:r>
              <a:rPr lang="sk-SK" b="1" dirty="0" err="1">
                <a:solidFill>
                  <a:schemeClr val="bg1"/>
                </a:solidFill>
              </a:rPr>
              <a:t>Čevajka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Klára </a:t>
            </a:r>
            <a:r>
              <a:rPr lang="sk-SK" b="1" dirty="0" err="1">
                <a:solidFill>
                  <a:schemeClr val="bg1"/>
                </a:solidFill>
              </a:rPr>
              <a:t>Velmovská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T</a:t>
            </a:r>
            <a:r>
              <a:rPr lang="hu-HU" b="1" dirty="0">
                <a:solidFill>
                  <a:schemeClr val="bg1"/>
                </a:solidFill>
              </a:rPr>
              <a:t>ü</a:t>
            </a:r>
            <a:r>
              <a:rPr lang="sk-SK" b="1" dirty="0" err="1">
                <a:solidFill>
                  <a:schemeClr val="bg1"/>
                </a:solidFill>
              </a:rPr>
              <a:t>nde</a:t>
            </a:r>
            <a:r>
              <a:rPr lang="sk-SK" b="1" dirty="0">
                <a:solidFill>
                  <a:schemeClr val="bg1"/>
                </a:solidFill>
              </a:rPr>
              <a:t> Kiss</a:t>
            </a:r>
          </a:p>
        </p:txBody>
      </p:sp>
      <p:pic>
        <p:nvPicPr>
          <p:cNvPr id="1028" name="Picture 4" descr="Súvisiaci obrázok">
            <a:extLst>
              <a:ext uri="{FF2B5EF4-FFF2-40B4-BE49-F238E27FC236}">
                <a16:creationId xmlns:a16="http://schemas.microsoft.com/office/drawing/2014/main" xmlns="" id="{235B5A01-C0AB-4A95-A180-6CD1CBF7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844" y="4410484"/>
            <a:ext cx="1254642" cy="12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cs lewis bilgym logo">
            <a:extLst>
              <a:ext uri="{FF2B5EF4-FFF2-40B4-BE49-F238E27FC236}">
                <a16:creationId xmlns:a16="http://schemas.microsoft.com/office/drawing/2014/main" xmlns="" id="{E51D2734-2FCD-429F-8E78-846A2768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40" y="4415312"/>
            <a:ext cx="1111814" cy="12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4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Mobile </a:t>
            </a:r>
            <a:r>
              <a:rPr lang="sk-SK" dirty="0" err="1">
                <a:latin typeface="Berlin Sans FB Demi" panose="020E0802020502020306" pitchFamily="34" charset="0"/>
              </a:rPr>
              <a:t>learning</a:t>
            </a:r>
            <a:r>
              <a:rPr lang="sk-SK" dirty="0">
                <a:latin typeface="Berlin Sans FB Demi" panose="020E0802020502020306" pitchFamily="34" charset="0"/>
              </a:rPr>
              <a:t> a mobilné technológie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xmlns="" id="{F35D2A72-FDEF-4EFA-8D1E-95998393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7432" cy="4351338"/>
          </a:xfrm>
        </p:spPr>
        <p:txBody>
          <a:bodyPr/>
          <a:lstStyle/>
          <a:p>
            <a:pPr algn="just"/>
            <a:r>
              <a:rPr lang="sk-SK" sz="2200" dirty="0"/>
              <a:t>M-</a:t>
            </a:r>
            <a:r>
              <a:rPr lang="sk-SK" sz="2200" dirty="0" err="1"/>
              <a:t>learning</a:t>
            </a:r>
            <a:r>
              <a:rPr lang="sk-SK" sz="2200" dirty="0"/>
              <a:t> je opisovaný viacerými spôsobmi, avšak vo všetkých definíciách nájdeme spojitosť medzi používaním mobilných zariadení a formami vyučovania. Zjednodušene je teda </a:t>
            </a:r>
            <a:br>
              <a:rPr lang="sk-SK" sz="2200" dirty="0"/>
            </a:br>
            <a:r>
              <a:rPr lang="sk-SK" sz="2200" dirty="0"/>
              <a:t>m-</a:t>
            </a:r>
            <a:r>
              <a:rPr lang="sk-SK" sz="2200" dirty="0" err="1"/>
              <a:t>learning</a:t>
            </a:r>
            <a:r>
              <a:rPr lang="sk-SK" sz="2200" dirty="0"/>
              <a:t> proces vyučovania sprostredkovaný mobilnými zariadeniami.</a:t>
            </a:r>
          </a:p>
          <a:p>
            <a:endParaRPr lang="sk-SK" dirty="0"/>
          </a:p>
        </p:txBody>
      </p:sp>
      <p:pic>
        <p:nvPicPr>
          <p:cNvPr id="1026" name="Picture 2" descr="Výsledok vyhľadávania obrázkov pre dopyt chrome book">
            <a:extLst>
              <a:ext uri="{FF2B5EF4-FFF2-40B4-BE49-F238E27FC236}">
                <a16:creationId xmlns:a16="http://schemas.microsoft.com/office/drawing/2014/main" xmlns="" id="{7014848F-5C90-434F-B92D-17FC5F76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0" y="3717379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notebook">
            <a:extLst>
              <a:ext uri="{FF2B5EF4-FFF2-40B4-BE49-F238E27FC236}">
                <a16:creationId xmlns:a16="http://schemas.microsoft.com/office/drawing/2014/main" xmlns="" id="{CBA72811-613E-426C-8EA8-8DCFC861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38" y="4606650"/>
            <a:ext cx="239860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čítačka kníh">
            <a:extLst>
              <a:ext uri="{FF2B5EF4-FFF2-40B4-BE49-F238E27FC236}">
                <a16:creationId xmlns:a16="http://schemas.microsoft.com/office/drawing/2014/main" xmlns="" id="{7BB78F16-95D6-40EE-9D70-6FDF281C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19" y="3387277"/>
            <a:ext cx="13466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mp3 prehravac">
            <a:extLst>
              <a:ext uri="{FF2B5EF4-FFF2-40B4-BE49-F238E27FC236}">
                <a16:creationId xmlns:a16="http://schemas.microsoft.com/office/drawing/2014/main" xmlns="" id="{A6FBCF91-2D92-4350-9C57-8917D366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86" y="4453894"/>
            <a:ext cx="2015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samsung tablet">
            <a:extLst>
              <a:ext uri="{FF2B5EF4-FFF2-40B4-BE49-F238E27FC236}">
                <a16:creationId xmlns:a16="http://schemas.microsoft.com/office/drawing/2014/main" xmlns="" id="{322AAC7C-9B8C-4F05-856A-8B278D4D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019" y="432301"/>
            <a:ext cx="61087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ýsledok vyhľadávania obrázkov pre dopyt smartphone">
            <a:extLst>
              <a:ext uri="{FF2B5EF4-FFF2-40B4-BE49-F238E27FC236}">
                <a16:creationId xmlns:a16="http://schemas.microsoft.com/office/drawing/2014/main" xmlns="" id="{1EAA14A9-9755-406C-9916-F025A267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05" y="365125"/>
            <a:ext cx="5730909" cy="62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E49DEFAF-ED06-41C4-8C55-610FEA1B7906}"/>
              </a:ext>
            </a:extLst>
          </p:cNvPr>
          <p:cNvSpPr txBox="1"/>
          <p:nvPr/>
        </p:nvSpPr>
        <p:spPr>
          <a:xfrm>
            <a:off x="0" y="6541001"/>
            <a:ext cx="8470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/>
              <a:t>KEARNEY, M. et. al. 2012. </a:t>
            </a:r>
            <a:r>
              <a:rPr lang="sk-SK" sz="1100" i="1" dirty="0" err="1"/>
              <a:t>Viewing</a:t>
            </a:r>
            <a:r>
              <a:rPr lang="sk-SK" sz="1100" i="1" dirty="0"/>
              <a:t> mobile </a:t>
            </a:r>
            <a:r>
              <a:rPr lang="sk-SK" sz="1100" i="1" dirty="0" err="1"/>
              <a:t>learning</a:t>
            </a:r>
            <a:r>
              <a:rPr lang="sk-SK" sz="1100" i="1" dirty="0"/>
              <a:t> </a:t>
            </a:r>
            <a:r>
              <a:rPr lang="sk-SK" sz="1100" i="1" dirty="0" err="1"/>
              <a:t>from</a:t>
            </a:r>
            <a:r>
              <a:rPr lang="sk-SK" sz="1100" i="1" dirty="0"/>
              <a:t> a </a:t>
            </a:r>
            <a:r>
              <a:rPr lang="sk-SK" sz="1100" i="1" dirty="0" err="1"/>
              <a:t>pedagogical</a:t>
            </a:r>
            <a:r>
              <a:rPr lang="sk-SK" sz="1100" i="1" dirty="0"/>
              <a:t> </a:t>
            </a:r>
            <a:r>
              <a:rPr lang="sk-SK" sz="1100" i="1" dirty="0" err="1"/>
              <a:t>perspective</a:t>
            </a:r>
            <a:r>
              <a:rPr lang="sk-SK" sz="1100" i="1" dirty="0"/>
              <a:t> </a:t>
            </a:r>
            <a:r>
              <a:rPr lang="sk-SK" sz="1100" dirty="0"/>
              <a:t>[online]. [cit. 01-02-2017]. Dostupné na: https://goo.gl/eytKk1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xmlns="" id="{5FB2BFFE-6210-4E0B-88D2-34F7D55AAD4C}"/>
              </a:ext>
            </a:extLst>
          </p:cNvPr>
          <p:cNvCxnSpPr>
            <a:cxnSpLocks/>
          </p:cNvCxnSpPr>
          <p:nvPr/>
        </p:nvCxnSpPr>
        <p:spPr>
          <a:xfrm>
            <a:off x="0" y="6473825"/>
            <a:ext cx="88025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Projekty integrujúce tablety </a:t>
            </a:r>
            <a:br>
              <a:rPr lang="sk-SK" dirty="0">
                <a:latin typeface="Berlin Sans FB Demi" panose="020E0802020502020306" pitchFamily="34" charset="0"/>
              </a:rPr>
            </a:br>
            <a:r>
              <a:rPr lang="sk-SK" dirty="0">
                <a:latin typeface="Berlin Sans FB Demi" panose="020E0802020502020306" pitchFamily="34" charset="0"/>
              </a:rPr>
              <a:t>do slovenských škôl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xmlns="" id="{F35D2A72-FDEF-4EFA-8D1E-95998393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7432" cy="435133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9" name="Picture 2" descr="Výsledok vyhľadávania obrázkov pre dopyt škola na dotyk">
            <a:extLst>
              <a:ext uri="{FF2B5EF4-FFF2-40B4-BE49-F238E27FC236}">
                <a16:creationId xmlns:a16="http://schemas.microsoft.com/office/drawing/2014/main" xmlns="" id="{45C6D56F-7429-4372-A3FF-7D677D78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9" y="1690688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ok vyhľadávania obrázkov pre dopyt digi škola">
            <a:extLst>
              <a:ext uri="{FF2B5EF4-FFF2-40B4-BE49-F238E27FC236}">
                <a16:creationId xmlns:a16="http://schemas.microsoft.com/office/drawing/2014/main" xmlns="" id="{B396A4D4-D18B-4A08-99A6-1204E799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6" y="4892216"/>
            <a:ext cx="3702168" cy="13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ýsledok vyhľadávania obrázkov pre dopyt vzdelávame pre budúcnosť">
            <a:extLst>
              <a:ext uri="{FF2B5EF4-FFF2-40B4-BE49-F238E27FC236}">
                <a16:creationId xmlns:a16="http://schemas.microsoft.com/office/drawing/2014/main" xmlns="" id="{1339D014-7EF9-4F96-9D6D-8AF2F0BE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50" y="4336457"/>
            <a:ext cx="24288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BYOD</a:t>
            </a:r>
            <a:br>
              <a:rPr lang="sk-SK" dirty="0">
                <a:latin typeface="Berlin Sans FB Demi" panose="020E0802020502020306" pitchFamily="34" charset="0"/>
              </a:rPr>
            </a:br>
            <a:r>
              <a:rPr lang="sk-SK" sz="2400" dirty="0">
                <a:latin typeface="Berlin Sans FB Demi" panose="020E0802020502020306" pitchFamily="34" charset="0"/>
              </a:rPr>
              <a:t>prines si vlastné zariadenie</a:t>
            </a:r>
            <a:endParaRPr lang="sk-SK" dirty="0">
              <a:latin typeface="Berlin Sans FB Demi" panose="020E0802020502020306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xmlns="" id="{F35D2A72-FDEF-4EFA-8D1E-95998393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5087"/>
            <a:ext cx="7647432" cy="3571875"/>
          </a:xfrm>
        </p:spPr>
        <p:txBody>
          <a:bodyPr numCol="2">
            <a:normAutofit fontScale="92500" lnSpcReduction="10000"/>
          </a:bodyPr>
          <a:lstStyle/>
          <a:p>
            <a:r>
              <a:rPr lang="sk-SK" sz="2400" dirty="0"/>
              <a:t>Ekonomicky výhodné.</a:t>
            </a:r>
          </a:p>
          <a:p>
            <a:r>
              <a:rPr lang="sk-SK" sz="2400" dirty="0"/>
              <a:t>Odstránenie nákladov na prevádzku.</a:t>
            </a:r>
          </a:p>
          <a:p>
            <a:r>
              <a:rPr lang="sk-SK" sz="2400" dirty="0"/>
              <a:t>Licencie a programové vybavenie.</a:t>
            </a:r>
          </a:p>
          <a:p>
            <a:r>
              <a:rPr lang="sk-SK" sz="2400" dirty="0"/>
              <a:t>Spontánnosť práce žiakov.</a:t>
            </a:r>
          </a:p>
          <a:p>
            <a:r>
              <a:rPr lang="sk-SK" sz="2400" dirty="0"/>
              <a:t>Možnosti vzdelávania, ktoré </a:t>
            </a:r>
            <a:br>
              <a:rPr lang="sk-SK" sz="2400" dirty="0"/>
            </a:br>
            <a:r>
              <a:rPr lang="sk-SK" sz="2400" dirty="0"/>
              <a:t>im poskytuje vlastné zariadenie.</a:t>
            </a:r>
          </a:p>
          <a:p>
            <a:endParaRPr lang="sk-SK" sz="2400" dirty="0"/>
          </a:p>
          <a:p>
            <a:r>
              <a:rPr lang="sk-SK" sz="2400" dirty="0"/>
              <a:t>Rozdielnosť v typoch zariadení, operačných programoch, programovom vybavení.</a:t>
            </a:r>
          </a:p>
          <a:p>
            <a:r>
              <a:rPr lang="sk-SK" sz="2400" dirty="0"/>
              <a:t>Potreba vyššej digitálnej gramotnosti učiteľa.</a:t>
            </a:r>
          </a:p>
          <a:p>
            <a:r>
              <a:rPr lang="sk-SK" sz="2400" dirty="0"/>
              <a:t>Prepojenie s projekčnou technikou.</a:t>
            </a:r>
          </a:p>
          <a:p>
            <a:r>
              <a:rPr lang="sk-SK" sz="2400" dirty="0"/>
              <a:t>Žiaci, ktorí nemajú mobilné technológie.</a:t>
            </a:r>
          </a:p>
          <a:p>
            <a:endParaRPr lang="sk-SK" sz="2400" dirty="0"/>
          </a:p>
        </p:txBody>
      </p:sp>
      <p:pic>
        <p:nvPicPr>
          <p:cNvPr id="12" name="Zástupný objekt pre obsah 6" descr="Značka Palec hore">
            <a:extLst>
              <a:ext uri="{FF2B5EF4-FFF2-40B4-BE49-F238E27FC236}">
                <a16:creationId xmlns:a16="http://schemas.microsoft.com/office/drawing/2014/main" xmlns="" id="{29529FFD-475A-4F96-A077-9A6EA5076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5963041" y="1690688"/>
            <a:ext cx="914400" cy="914400"/>
          </a:xfrm>
          <a:prstGeom prst="rect">
            <a:avLst/>
          </a:prstGeom>
        </p:spPr>
      </p:pic>
      <p:pic>
        <p:nvPicPr>
          <p:cNvPr id="13" name="Zástupný objekt pre obsah 6" descr="Značka Palec hore">
            <a:extLst>
              <a:ext uri="{FF2B5EF4-FFF2-40B4-BE49-F238E27FC236}">
                <a16:creationId xmlns:a16="http://schemas.microsoft.com/office/drawing/2014/main" xmlns="" id="{62523D9E-9084-46F3-80D0-9DAAEB50A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91597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Senzory – vybavenie mobilných technológií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pic>
        <p:nvPicPr>
          <p:cNvPr id="5" name="Zástupný objekt pre obsah 4" descr="Fotoaparát">
            <a:extLst>
              <a:ext uri="{FF2B5EF4-FFF2-40B4-BE49-F238E27FC236}">
                <a16:creationId xmlns:a16="http://schemas.microsoft.com/office/drawing/2014/main" xmlns="" id="{8EF9285A-2BDE-4B72-B50C-72F96FCEA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962" y="2011843"/>
            <a:ext cx="1397286" cy="1397286"/>
          </a:xfrm>
        </p:spPr>
      </p:pic>
      <p:pic>
        <p:nvPicPr>
          <p:cNvPr id="7" name="Grafický objekt 6" descr="Webkamera">
            <a:extLst>
              <a:ext uri="{FF2B5EF4-FFF2-40B4-BE49-F238E27FC236}">
                <a16:creationId xmlns:a16="http://schemas.microsoft.com/office/drawing/2014/main" xmlns="" id="{FB432790-9151-455E-941D-54D8B4199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9650" y="4626421"/>
            <a:ext cx="1397286" cy="1397286"/>
          </a:xfrm>
          <a:prstGeom prst="rect">
            <a:avLst/>
          </a:prstGeom>
        </p:spPr>
      </p:pic>
      <p:pic>
        <p:nvPicPr>
          <p:cNvPr id="10" name="Grafický objekt 9" descr="Rádiový mikrofón">
            <a:extLst>
              <a:ext uri="{FF2B5EF4-FFF2-40B4-BE49-F238E27FC236}">
                <a16:creationId xmlns:a16="http://schemas.microsoft.com/office/drawing/2014/main" xmlns="" id="{7584BD42-F78B-463D-8CBD-DAF9117F81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75966" y="4626421"/>
            <a:ext cx="1397286" cy="1397286"/>
          </a:xfrm>
          <a:prstGeom prst="rect">
            <a:avLst/>
          </a:prstGeom>
        </p:spPr>
      </p:pic>
      <p:pic>
        <p:nvPicPr>
          <p:cNvPr id="12" name="Grafický objekt 11" descr="Meradlo">
            <a:extLst>
              <a:ext uri="{FF2B5EF4-FFF2-40B4-BE49-F238E27FC236}">
                <a16:creationId xmlns:a16="http://schemas.microsoft.com/office/drawing/2014/main" xmlns="" id="{AC102F8B-FA17-47CE-AB24-4913796FEF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02787" y="2443903"/>
            <a:ext cx="1397286" cy="1397286"/>
          </a:xfrm>
          <a:prstGeom prst="rect">
            <a:avLst/>
          </a:prstGeom>
        </p:spPr>
      </p:pic>
      <p:pic>
        <p:nvPicPr>
          <p:cNvPr id="14" name="Grafický objekt 13" descr="Žiarovka">
            <a:extLst>
              <a:ext uri="{FF2B5EF4-FFF2-40B4-BE49-F238E27FC236}">
                <a16:creationId xmlns:a16="http://schemas.microsoft.com/office/drawing/2014/main" xmlns="" id="{D204C05D-71C2-4E92-B838-BFA5B2177D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018881" y="3229135"/>
            <a:ext cx="1397286" cy="1397286"/>
          </a:xfrm>
          <a:prstGeom prst="rect">
            <a:avLst/>
          </a:prstGeom>
        </p:spPr>
      </p:pic>
      <p:pic>
        <p:nvPicPr>
          <p:cNvPr id="16" name="Grafický objekt 15" descr="Magnet">
            <a:extLst>
              <a:ext uri="{FF2B5EF4-FFF2-40B4-BE49-F238E27FC236}">
                <a16:creationId xmlns:a16="http://schemas.microsoft.com/office/drawing/2014/main" xmlns="" id="{C5C3D382-5385-4031-BEBC-61B7EA3122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933889" y="3409129"/>
            <a:ext cx="1397286" cy="1397286"/>
          </a:xfrm>
          <a:prstGeom prst="rect">
            <a:avLst/>
          </a:prstGeom>
        </p:spPr>
      </p:pic>
      <p:pic>
        <p:nvPicPr>
          <p:cNvPr id="18" name="Grafický objekt 17" descr="Teplomer">
            <a:extLst>
              <a:ext uri="{FF2B5EF4-FFF2-40B4-BE49-F238E27FC236}">
                <a16:creationId xmlns:a16="http://schemas.microsoft.com/office/drawing/2014/main" xmlns="" id="{07CF1291-6FF2-4220-9FAF-9B1497380E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836332" y="2034970"/>
            <a:ext cx="1397286" cy="1397286"/>
          </a:xfrm>
          <a:prstGeom prst="rect">
            <a:avLst/>
          </a:prstGeom>
        </p:spPr>
      </p:pic>
      <p:pic>
        <p:nvPicPr>
          <p:cNvPr id="20" name="Grafický objekt 19" descr="Kompas">
            <a:extLst>
              <a:ext uri="{FF2B5EF4-FFF2-40B4-BE49-F238E27FC236}">
                <a16:creationId xmlns:a16="http://schemas.microsoft.com/office/drawing/2014/main" xmlns="" id="{C4759C28-4571-4F5C-BAA6-0016C4CBCF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502787" y="4274057"/>
            <a:ext cx="1397286" cy="13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Aplikácie – vybavenie mobilných technológií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pic>
        <p:nvPicPr>
          <p:cNvPr id="12" name="Zástupný objekt pre obsah 11" descr="Obrázok, na ktorom je snímka obrazovky, obloha, vonkajšie&#10;&#10;Popis vygenerovaný s veľmi vysokou spoľahlivosťou">
            <a:extLst>
              <a:ext uri="{FF2B5EF4-FFF2-40B4-BE49-F238E27FC236}">
                <a16:creationId xmlns:a16="http://schemas.microsoft.com/office/drawing/2014/main" xmlns="" id="{82A4C7E7-C356-448C-AAE3-761170658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3978"/>
            <a:ext cx="2447627" cy="4351338"/>
          </a:xfr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FE88DD2A-CB66-4BF1-9CA8-C7E2CE7E3D11}"/>
              </a:ext>
            </a:extLst>
          </p:cNvPr>
          <p:cNvSpPr txBox="1"/>
          <p:nvPr/>
        </p:nvSpPr>
        <p:spPr>
          <a:xfrm>
            <a:off x="1332775" y="1847642"/>
            <a:ext cx="1522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err="1"/>
              <a:t>Pedometer</a:t>
            </a:r>
            <a:r>
              <a:rPr lang="sk-SK" sz="2200" dirty="0"/>
              <a:t> 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3BD2332F-4372-42EA-8881-11A6E4643182}"/>
              </a:ext>
            </a:extLst>
          </p:cNvPr>
          <p:cNvSpPr txBox="1"/>
          <p:nvPr/>
        </p:nvSpPr>
        <p:spPr>
          <a:xfrm>
            <a:off x="3457903" y="2293978"/>
            <a:ext cx="5171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b="1" dirty="0"/>
              <a:t>Vzor úloh k aplikácii: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2200" dirty="0"/>
              <a:t>Koľko si prešiel krokov za celý deň?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2200" dirty="0"/>
              <a:t>Navrhni spôsob, akým by si odmeral dĺžku svojho kroku a odmeraj ho.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2200" dirty="0"/>
              <a:t>Akú vzdialenosť si prešiel za celý deň?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2200" dirty="0"/>
              <a:t>Akú vzdialenosť si prešiel medzi dvanástou a štrnástou hodinou?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2200" dirty="0"/>
              <a:t>Aká bola tvoja priemerná rýchlosť medzi dvanástou a štrnástou hodinou?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2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437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pic>
        <p:nvPicPr>
          <p:cNvPr id="6" name="Zástupný objekt pre obsah 5" descr="Obrázok, na ktorom je snímka obrazovky&#10;&#10;Popis vygenerovaný s veľmi vysokou spoľahlivosťou">
            <a:extLst>
              <a:ext uri="{FF2B5EF4-FFF2-40B4-BE49-F238E27FC236}">
                <a16:creationId xmlns:a16="http://schemas.microsoft.com/office/drawing/2014/main" xmlns="" id="{F936B7F7-3093-40CD-B30C-202248509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54" y="1849714"/>
            <a:ext cx="2429999" cy="432000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D8C8329-CDF2-4D51-8830-01F32EF3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6988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Aplikácie – vybavenie mobilných technológií</a:t>
            </a:r>
          </a:p>
        </p:txBody>
      </p:sp>
      <p:pic>
        <p:nvPicPr>
          <p:cNvPr id="9" name="Obrázok 8" descr="Obrázok, na ktorom je snímka obrazovky&#10;&#10;Popis vygenerovaný s veľmi vysokou spoľahlivosťou">
            <a:extLst>
              <a:ext uri="{FF2B5EF4-FFF2-40B4-BE49-F238E27FC236}">
                <a16:creationId xmlns:a16="http://schemas.microsoft.com/office/drawing/2014/main" xmlns="" id="{EC28CC79-9373-456D-A057-42A403B5F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23" y="1849714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Normy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pic>
        <p:nvPicPr>
          <p:cNvPr id="14" name="Zástupný objekt pre obsah 13">
            <a:extLst>
              <a:ext uri="{FF2B5EF4-FFF2-40B4-BE49-F238E27FC236}">
                <a16:creationId xmlns:a16="http://schemas.microsoft.com/office/drawing/2014/main" xmlns="" id="{D03418EF-5A7F-4250-8217-9E86182E0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23" y="1364383"/>
            <a:ext cx="4742985" cy="6964607"/>
          </a:xfrm>
        </p:spPr>
      </p:pic>
    </p:spTree>
    <p:extLst>
      <p:ext uri="{BB962C8B-B14F-4D97-AF65-F5344CB8AC3E}">
        <p14:creationId xmlns:p14="http://schemas.microsoft.com/office/powerpoint/2010/main" val="419491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322E9-C1E5-4744-B37D-C2694E1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/>
            <a:r>
              <a:rPr lang="sk-SK" dirty="0">
                <a:latin typeface="Berlin Sans FB Demi" panose="020E0802020502020306" pitchFamily="34" charset="0"/>
              </a:rPr>
              <a:t>Aplikácie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BC2B2E2-1A91-47F2-89B2-F6E9ADE28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319"/>
          <a:stretch/>
        </p:blipFill>
        <p:spPr>
          <a:xfrm>
            <a:off x="8802516" y="-82296"/>
            <a:ext cx="3389484" cy="7022592"/>
          </a:xfrm>
          <a:prstGeom prst="rect">
            <a:avLst/>
          </a:prstGeom>
        </p:spPr>
      </p:pic>
      <p:pic>
        <p:nvPicPr>
          <p:cNvPr id="2051" name="Obrázok 1" descr="Výsledok vyhľadávania obrázkov pre dopyt aplikácia vedecký zápisník">
            <a:extLst>
              <a:ext uri="{FF2B5EF4-FFF2-40B4-BE49-F238E27FC236}">
                <a16:creationId xmlns:a16="http://schemas.microsoft.com/office/drawing/2014/main" xmlns="" id="{FA183AA5-A42C-4694-B5BB-5CBCD2FE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3" y="176362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ok 3" descr="Výsledok vyhľadávania obrázkov pre dopyt aplikácia vernier graphical">
            <a:extLst>
              <a:ext uri="{FF2B5EF4-FFF2-40B4-BE49-F238E27FC236}">
                <a16:creationId xmlns:a16="http://schemas.microsoft.com/office/drawing/2014/main" xmlns="" id="{6DE87A7E-D46C-4ACA-96A6-8694AF7B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59" y="176362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ok 2" descr="Súvisiaci obrázok">
            <a:extLst>
              <a:ext uri="{FF2B5EF4-FFF2-40B4-BE49-F238E27FC236}">
                <a16:creationId xmlns:a16="http://schemas.microsoft.com/office/drawing/2014/main" xmlns="" id="{881320FE-1D30-4DE1-87D0-AE822311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81" y="335372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BAE6130-77A7-43F6-B5C2-167E5DE2E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8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92E0BCD-DBCB-424D-B51D-EAC7EBF89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9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A34212-810A-4ABD-90D5-4152B021E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9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FA74878E-873F-4E8A-9163-E5D29ED1DD7A}"/>
              </a:ext>
            </a:extLst>
          </p:cNvPr>
          <p:cNvSpPr txBox="1"/>
          <p:nvPr/>
        </p:nvSpPr>
        <p:spPr>
          <a:xfrm>
            <a:off x="607616" y="4283426"/>
            <a:ext cx="2103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/>
              <a:t>Vedecký zápisník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E805F262-F312-4D28-8EC1-D48DA4A9EBDC}"/>
              </a:ext>
            </a:extLst>
          </p:cNvPr>
          <p:cNvSpPr txBox="1"/>
          <p:nvPr/>
        </p:nvSpPr>
        <p:spPr>
          <a:xfrm>
            <a:off x="3605361" y="5658285"/>
            <a:ext cx="1204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/>
              <a:t>G-</a:t>
            </a:r>
            <a:r>
              <a:rPr lang="sk-SK" sz="2200" dirty="0" err="1"/>
              <a:t>strings</a:t>
            </a:r>
            <a:endParaRPr lang="sk-SK" sz="22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E46FBAEC-14BC-48BA-A8CA-921185FA5423}"/>
              </a:ext>
            </a:extLst>
          </p:cNvPr>
          <p:cNvSpPr txBox="1"/>
          <p:nvPr/>
        </p:nvSpPr>
        <p:spPr>
          <a:xfrm>
            <a:off x="5885585" y="4114148"/>
            <a:ext cx="2227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200" dirty="0" err="1"/>
              <a:t>Vernier</a:t>
            </a:r>
            <a:r>
              <a:rPr lang="sk-SK" sz="2200" dirty="0"/>
              <a:t> </a:t>
            </a:r>
            <a:r>
              <a:rPr lang="sk-SK" sz="2200" dirty="0" err="1"/>
              <a:t>Graphical</a:t>
            </a:r>
            <a:r>
              <a:rPr lang="sk-SK" sz="2200" dirty="0"/>
              <a:t> </a:t>
            </a:r>
          </a:p>
          <a:p>
            <a:pPr algn="ctr"/>
            <a:r>
              <a:rPr lang="sk-SK" sz="2200" dirty="0" err="1"/>
              <a:t>analysis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4050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160</Words>
  <Application>Microsoft Office PowerPoint</Application>
  <PresentationFormat>Širokouhlá</PresentationFormat>
  <Paragraphs>43</Paragraphs>
  <Slides>9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Times New Roman</vt:lpstr>
      <vt:lpstr>Motív balíka Office</vt:lpstr>
      <vt:lpstr>Experimenty s mobilnými technológiami</vt:lpstr>
      <vt:lpstr>Mobile learning a mobilné technológie</vt:lpstr>
      <vt:lpstr>Projekty integrujúce tablety  do slovenských škôl</vt:lpstr>
      <vt:lpstr>BYOD prines si vlastné zariadenie</vt:lpstr>
      <vt:lpstr>Senzory – vybavenie mobilných technológií</vt:lpstr>
      <vt:lpstr>Aplikácie – vybavenie mobilných technológií</vt:lpstr>
      <vt:lpstr>Aplikácie – vybavenie mobilných technológií</vt:lpstr>
      <vt:lpstr>Normy</vt:lpstr>
      <vt:lpstr>Aplikácie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Experimenty s mobilnými technológiami</dc:title>
  <dc:creator>Jakub</dc:creator>
  <cp:lastModifiedBy>Klara</cp:lastModifiedBy>
  <cp:revision>27</cp:revision>
  <dcterms:created xsi:type="dcterms:W3CDTF">2017-10-24T14:32:55Z</dcterms:created>
  <dcterms:modified xsi:type="dcterms:W3CDTF">2017-12-11T14:26:11Z</dcterms:modified>
</cp:coreProperties>
</file>